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0" r:id="rId5"/>
    <p:sldId id="261" r:id="rId6"/>
    <p:sldId id="262" r:id="rId7"/>
    <p:sldId id="263" r:id="rId8"/>
    <p:sldId id="271" r:id="rId9"/>
    <p:sldId id="273" r:id="rId10"/>
    <p:sldId id="272" r:id="rId11"/>
    <p:sldId id="264" r:id="rId12"/>
    <p:sldId id="265" r:id="rId13"/>
    <p:sldId id="274" r:id="rId14"/>
    <p:sldId id="276" r:id="rId15"/>
    <p:sldId id="275" r:id="rId16"/>
    <p:sldId id="266" r:id="rId17"/>
    <p:sldId id="267" r:id="rId18"/>
    <p:sldId id="277" r:id="rId19"/>
    <p:sldId id="278" r:id="rId20"/>
    <p:sldId id="279" r:id="rId21"/>
    <p:sldId id="283" r:id="rId22"/>
    <p:sldId id="268" r:id="rId23"/>
    <p:sldId id="269" r:id="rId24"/>
    <p:sldId id="280" r:id="rId25"/>
    <p:sldId id="281" r:id="rId26"/>
    <p:sldId id="270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2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8458B-A383-4988-B0F2-64C554160B75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2A120-492C-4BEF-8BCE-E314FDE9EB4A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2A120-492C-4BEF-8BCE-E314FDE9EB4A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DA7AF-73F7-423A-8321-4AB909BAE78F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Рисунок 8" descr="5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8458B-A383-4988-B0F2-64C554160B75}" type="datetimeFigureOut">
              <a:rPr lang="ru-RU" smtClean="0"/>
              <a:t>вс 30.08.20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69E86F-4884-47DB-97B1-9A0B6FF8BEC1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Рисунок 8" descr="6.jpg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8394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805264"/>
            <a:ext cx="7743804" cy="1814348"/>
          </a:xfrm>
        </p:spPr>
        <p:txBody>
          <a:bodyPr>
            <a:normAutofit/>
          </a:bodyPr>
          <a:lstStyle/>
          <a:p>
            <a:pPr algn="l"/>
            <a:r>
              <a:rPr lang="ru-RU" sz="2400" dirty="0">
                <a:solidFill>
                  <a:schemeClr val="tx1"/>
                </a:solidFill>
                <a:latin typeface="Franklin Gothic Medium" panose="020B0603020102020204" pitchFamily="34" charset="0"/>
              </a:rPr>
              <a:t>Рой Юлия Сергеевна</a:t>
            </a:r>
          </a:p>
          <a:p>
            <a:pPr algn="l"/>
            <a:r>
              <a:rPr lang="ru-RU" sz="2400" dirty="0">
                <a:solidFill>
                  <a:schemeClr val="tx1"/>
                </a:solidFill>
                <a:latin typeface="Franklin Gothic Medium" panose="020B0603020102020204" pitchFamily="34" charset="0"/>
              </a:rPr>
              <a:t>МАОУ СОШ №2 имени И.М. Суворова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619672" y="908720"/>
            <a:ext cx="7286676" cy="6127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>
              <a:spcBef>
                <a:spcPct val="0"/>
              </a:spcBef>
              <a:defRPr/>
            </a:pPr>
            <a:r>
              <a:rPr lang="ru-RU" sz="3200" dirty="0">
                <a:latin typeface="Franklin Gothic Demi Cond" panose="020B0706030402020204" pitchFamily="34" charset="0"/>
              </a:rPr>
              <a:t>Использование интерактивных ресурсов </a:t>
            </a:r>
            <a:endParaRPr lang="en-US" sz="3200" dirty="0">
              <a:latin typeface="Franklin Gothic Demi Cond" panose="020B0706030402020204" pitchFamily="34" charset="0"/>
            </a:endParaRPr>
          </a:p>
          <a:p>
            <a:pPr lvl="0" algn="r">
              <a:spcBef>
                <a:spcPct val="0"/>
              </a:spcBef>
              <a:defRPr/>
            </a:pPr>
            <a:r>
              <a:rPr lang="ru-RU" sz="3200" dirty="0">
                <a:latin typeface="Franklin Gothic Demi Cond" panose="020B0706030402020204" pitchFamily="34" charset="0"/>
              </a:rPr>
              <a:t>на уроках английского языка </a:t>
            </a:r>
            <a:endParaRPr lang="en-US" sz="3200" dirty="0">
              <a:latin typeface="Franklin Gothic Demi Cond" panose="020B0706030402020204" pitchFamily="34" charset="0"/>
            </a:endParaRPr>
          </a:p>
          <a:p>
            <a:pPr lvl="0" algn="r">
              <a:spcBef>
                <a:spcPct val="0"/>
              </a:spcBef>
              <a:defRPr/>
            </a:pPr>
            <a:r>
              <a:rPr lang="ru-RU" sz="3200" dirty="0">
                <a:latin typeface="Franklin Gothic Demi Cond" panose="020B0706030402020204" pitchFamily="34" charset="0"/>
              </a:rPr>
              <a:t>во время дистанционного обучения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Franklin Gothic Demi Cond" panose="020B0706030402020204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>
            <a:cxnSpLocks/>
          </p:cNvCxnSpPr>
          <p:nvPr/>
        </p:nvCxnSpPr>
        <p:spPr>
          <a:xfrm>
            <a:off x="4572000" y="1772816"/>
            <a:ext cx="0" cy="445230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2300484" y="0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+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63522" y="-23906"/>
            <a:ext cx="56137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1600" y="1772816"/>
            <a:ext cx="36004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dirty="0">
                <a:latin typeface="Franklin Gothic Medium" panose="020B0603020102020204" pitchFamily="34" charset="0"/>
              </a:rPr>
              <a:t> Готовые упражнения</a:t>
            </a:r>
          </a:p>
          <a:p>
            <a:pPr>
              <a:buFont typeface="Wingdings" pitchFamily="2" charset="2"/>
              <a:buChar char="Ø"/>
            </a:pPr>
            <a:endParaRPr lang="ru-RU" sz="3200" dirty="0">
              <a:latin typeface="Franklin Gothic Medium" panose="020B06030201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200" dirty="0">
                <a:latin typeface="Franklin Gothic Medium" panose="020B0603020102020204" pitchFamily="34" charset="0"/>
              </a:rPr>
              <a:t> Автоматическая проверка</a:t>
            </a:r>
          </a:p>
          <a:p>
            <a:pPr>
              <a:buFont typeface="Wingdings" pitchFamily="2" charset="2"/>
              <a:buChar char="Ø"/>
            </a:pPr>
            <a:endParaRPr lang="ru-RU" sz="3200" dirty="0">
              <a:latin typeface="Franklin Gothic Medium" panose="020B06030201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200" dirty="0">
                <a:latin typeface="Franklin Gothic Medium" panose="020B0603020102020204" pitchFamily="34" charset="0"/>
              </a:rPr>
              <a:t> Отслеживание выполнения заданий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88024" y="1772816"/>
            <a:ext cx="331236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dirty="0">
                <a:latin typeface="Franklin Gothic Medium" panose="020B0603020102020204" pitchFamily="34" charset="0"/>
              </a:rPr>
              <a:t> Наличие ГДЗ в интернете</a:t>
            </a:r>
          </a:p>
          <a:p>
            <a:pPr>
              <a:buFont typeface="Wingdings" pitchFamily="2" charset="2"/>
              <a:buChar char="Ø"/>
            </a:pPr>
            <a:endParaRPr lang="ru-RU" sz="3200" dirty="0">
              <a:latin typeface="Franklin Gothic Medium" panose="020B06030201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200" dirty="0">
                <a:latin typeface="Franklin Gothic Medium" panose="020B0603020102020204" pitchFamily="34" charset="0"/>
              </a:rPr>
              <a:t> Большое количество однотипных заданий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609" y="0"/>
            <a:ext cx="79287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>
                <a:latin typeface="Franklin Gothic Demi" panose="020B0703020102020204" pitchFamily="34" charset="0"/>
              </a:rPr>
              <a:t>РЭШ</a:t>
            </a:r>
          </a:p>
          <a:p>
            <a:pPr algn="ctr"/>
            <a:r>
              <a:rPr lang="ru-RU" sz="4000" dirty="0">
                <a:latin typeface="Franklin Gothic Demi" panose="020B0703020102020204" pitchFamily="34" charset="0"/>
              </a:rPr>
              <a:t>(Российская электронная школа)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0814" y="1850923"/>
            <a:ext cx="77448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Franklin Gothic Medium" panose="020B0603020102020204" pitchFamily="34" charset="0"/>
              </a:rPr>
              <a:t>Сайт, имеющий </a:t>
            </a:r>
            <a:r>
              <a:rPr lang="ru-RU" sz="3200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банк готовых уроков </a:t>
            </a:r>
            <a:r>
              <a:rPr lang="ru-RU" sz="3200" dirty="0">
                <a:latin typeface="Franklin Gothic Medium" panose="020B0603020102020204" pitchFamily="34" charset="0"/>
              </a:rPr>
              <a:t>с видео-материалами и интерактивными заданиями.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C7A07AC-FE24-4B97-B5EB-751EF4FA1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461" y="3437417"/>
            <a:ext cx="3633078" cy="264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F758F83-C273-4189-977A-2074EE6C71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475" t="13743" r="8264" b="6770"/>
          <a:stretch/>
        </p:blipFill>
        <p:spPr>
          <a:xfrm>
            <a:off x="719572" y="1988840"/>
            <a:ext cx="7704856" cy="410445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655FBF7-D63B-4F47-8894-B00546136C8A}"/>
              </a:ext>
            </a:extLst>
          </p:cNvPr>
          <p:cNvSpPr txBox="1"/>
          <p:nvPr/>
        </p:nvSpPr>
        <p:spPr>
          <a:xfrm>
            <a:off x="607613" y="102984"/>
            <a:ext cx="79287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>
                <a:latin typeface="Franklin Gothic Demi" panose="020B0703020102020204" pitchFamily="34" charset="0"/>
              </a:rPr>
              <a:t>РЭШ</a:t>
            </a:r>
          </a:p>
          <a:p>
            <a:pPr algn="ctr"/>
            <a:r>
              <a:rPr lang="ru-RU" sz="4000" dirty="0">
                <a:latin typeface="Franklin Gothic Demi" panose="020B0703020102020204" pitchFamily="34" charset="0"/>
              </a:rPr>
              <a:t>(Российская электронная школа)</a:t>
            </a:r>
          </a:p>
        </p:txBody>
      </p:sp>
    </p:spTree>
    <p:extLst>
      <p:ext uri="{BB962C8B-B14F-4D97-AF65-F5344CB8AC3E}">
        <p14:creationId xmlns:p14="http://schemas.microsoft.com/office/powerpoint/2010/main" val="233765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655FBF7-D63B-4F47-8894-B00546136C8A}"/>
              </a:ext>
            </a:extLst>
          </p:cNvPr>
          <p:cNvSpPr txBox="1"/>
          <p:nvPr/>
        </p:nvSpPr>
        <p:spPr>
          <a:xfrm>
            <a:off x="607613" y="102984"/>
            <a:ext cx="79287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>
                <a:latin typeface="Franklin Gothic Demi" panose="020B0703020102020204" pitchFamily="34" charset="0"/>
              </a:rPr>
              <a:t>РЭШ</a:t>
            </a:r>
          </a:p>
          <a:p>
            <a:pPr algn="ctr"/>
            <a:r>
              <a:rPr lang="ru-RU" sz="4000" dirty="0">
                <a:latin typeface="Franklin Gothic Demi" panose="020B0703020102020204" pitchFamily="34" charset="0"/>
              </a:rPr>
              <a:t>(Российская электронная школа)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34D2608-E9E1-422E-B26A-0CDD18DDD0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412" t="16532" r="8264" b="10953"/>
          <a:stretch/>
        </p:blipFill>
        <p:spPr>
          <a:xfrm>
            <a:off x="753602" y="2060848"/>
            <a:ext cx="7636795" cy="389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826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655FBF7-D63B-4F47-8894-B00546136C8A}"/>
              </a:ext>
            </a:extLst>
          </p:cNvPr>
          <p:cNvSpPr txBox="1"/>
          <p:nvPr/>
        </p:nvSpPr>
        <p:spPr>
          <a:xfrm>
            <a:off x="607613" y="102984"/>
            <a:ext cx="79287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>
                <a:latin typeface="Franklin Gothic Demi" panose="020B0703020102020204" pitchFamily="34" charset="0"/>
              </a:rPr>
              <a:t>РЭШ</a:t>
            </a:r>
          </a:p>
          <a:p>
            <a:pPr algn="ctr"/>
            <a:r>
              <a:rPr lang="ru-RU" sz="4000" dirty="0">
                <a:latin typeface="Franklin Gothic Demi" panose="020B0703020102020204" pitchFamily="34" charset="0"/>
              </a:rPr>
              <a:t>(Российская электронная школа)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65CC245-3B3A-4A26-83A4-EC91CC6354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349" t="15137" r="10213" b="12348"/>
          <a:stretch/>
        </p:blipFill>
        <p:spPr>
          <a:xfrm>
            <a:off x="971600" y="1772816"/>
            <a:ext cx="7461138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36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>
            <a:cxnSpLocks/>
          </p:cNvCxnSpPr>
          <p:nvPr/>
        </p:nvCxnSpPr>
        <p:spPr>
          <a:xfrm>
            <a:off x="4572000" y="1772816"/>
            <a:ext cx="0" cy="44644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835696" y="0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+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0"/>
            <a:ext cx="56137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9573" y="1989127"/>
            <a:ext cx="396044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dirty="0"/>
              <a:t> </a:t>
            </a:r>
            <a:r>
              <a:rPr lang="ru-RU" sz="3200" dirty="0">
                <a:latin typeface="Franklin Gothic Medium" panose="020B0603020102020204" pitchFamily="34" charset="0"/>
              </a:rPr>
              <a:t>Готовые планы уроков по учебнику</a:t>
            </a:r>
            <a:r>
              <a:rPr lang="en-US" sz="3200" dirty="0">
                <a:latin typeface="Franklin Gothic Medium" panose="020B0603020102020204" pitchFamily="34" charset="0"/>
              </a:rPr>
              <a:t> Spotlight</a:t>
            </a:r>
          </a:p>
          <a:p>
            <a:pPr>
              <a:buFont typeface="Wingdings" pitchFamily="2" charset="2"/>
              <a:buChar char="Ø"/>
            </a:pPr>
            <a:endParaRPr lang="en-US" sz="3200" dirty="0">
              <a:latin typeface="Franklin Gothic Medium" panose="020B06030201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200" dirty="0">
                <a:latin typeface="Franklin Gothic Medium" panose="020B0603020102020204" pitchFamily="34" charset="0"/>
              </a:rPr>
              <a:t> Большое количество заданий и видео-объяснение материала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0" y="1742905"/>
            <a:ext cx="39604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dirty="0">
                <a:latin typeface="Franklin Gothic Medium" panose="020B0603020102020204" pitchFamily="34" charset="0"/>
              </a:rPr>
              <a:t> Наличие опечаток</a:t>
            </a:r>
            <a:endParaRPr lang="en-US" sz="3200" dirty="0">
              <a:latin typeface="Franklin Gothic Medium" panose="020B0603020102020204" pitchFamily="34" charset="0"/>
            </a:endParaRPr>
          </a:p>
          <a:p>
            <a:endParaRPr lang="en-US" sz="3200" dirty="0">
              <a:latin typeface="Franklin Gothic Medium" panose="020B06030201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200" dirty="0">
                <a:latin typeface="Franklin Gothic Medium" panose="020B0603020102020204" pitchFamily="34" charset="0"/>
              </a:rPr>
              <a:t> Нет возможности беспроблемной организации личного кабинета</a:t>
            </a:r>
          </a:p>
          <a:p>
            <a:pPr>
              <a:buFont typeface="Wingdings" pitchFamily="2" charset="2"/>
              <a:buChar char="Ø"/>
            </a:pPr>
            <a:endParaRPr lang="ru-RU" sz="3200" dirty="0">
              <a:latin typeface="Franklin Gothic Medium" panose="020B06030201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200" dirty="0">
                <a:latin typeface="Franklin Gothic Medium" panose="020B0603020102020204" pitchFamily="34" charset="0"/>
              </a:rPr>
              <a:t> Оформление сайта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65024" y="260648"/>
            <a:ext cx="19511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>
                <a:latin typeface="Franklin Gothic Demi" panose="020B0703020102020204" pitchFamily="34" charset="0"/>
              </a:rPr>
              <a:t>Учи.ру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9572" y="1799552"/>
            <a:ext cx="7704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Интерактивная платформа </a:t>
            </a:r>
            <a:r>
              <a:rPr lang="ru-RU" sz="3200" dirty="0">
                <a:latin typeface="Franklin Gothic Medium" panose="020B0603020102020204" pitchFamily="34" charset="0"/>
              </a:rPr>
              <a:t>для организации уроков и формирования заданий-карточек.</a:t>
            </a: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DF3D4CE4-B380-4991-9491-ED383877D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523671"/>
            <a:ext cx="4572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CA8C658-E98E-46C4-9AA4-E6528F31CFA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93" t="13743" r="1962" b="5376"/>
          <a:stretch/>
        </p:blipFill>
        <p:spPr>
          <a:xfrm>
            <a:off x="656492" y="1772816"/>
            <a:ext cx="7947956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84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73501C7-038F-494C-A6D9-2117BFC2B6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50" t="13743" r="14163" b="5376"/>
          <a:stretch/>
        </p:blipFill>
        <p:spPr>
          <a:xfrm>
            <a:off x="683568" y="1988840"/>
            <a:ext cx="7560840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04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7B6E9C1-91BF-4D32-A270-7B2B75C2383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987" t="13743" r="1963" b="6769"/>
          <a:stretch/>
        </p:blipFill>
        <p:spPr>
          <a:xfrm>
            <a:off x="683568" y="1772816"/>
            <a:ext cx="7920880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74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476672"/>
            <a:ext cx="7920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Franklin Gothic Demi" panose="020B0703020102020204" pitchFamily="34" charset="0"/>
              </a:rPr>
              <a:t>Понятие «интерактивности»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7584" y="1844824"/>
            <a:ext cx="77048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u="sng" dirty="0">
                <a:latin typeface="Franklin Gothic Medium" panose="020B0603020102020204" pitchFamily="34" charset="0"/>
              </a:rPr>
              <a:t>Интерактивность</a:t>
            </a:r>
            <a:r>
              <a:rPr lang="ru-RU" sz="3600" dirty="0">
                <a:latin typeface="Franklin Gothic Medium" panose="020B0603020102020204" pitchFamily="34" charset="0"/>
              </a:rPr>
              <a:t>  - активное </a:t>
            </a:r>
            <a:r>
              <a:rPr lang="ru-RU" sz="3600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взаимодействие</a:t>
            </a:r>
            <a:r>
              <a:rPr lang="ru-RU" sz="3600" dirty="0">
                <a:latin typeface="Franklin Gothic Medium" panose="020B0603020102020204" pitchFamily="34" charset="0"/>
              </a:rPr>
              <a:t> между учеником и педагогом </a:t>
            </a:r>
            <a:r>
              <a:rPr lang="ru-RU" sz="3600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в форме диалога </a:t>
            </a:r>
            <a:r>
              <a:rPr lang="ru-RU" sz="3600" dirty="0">
                <a:latin typeface="Franklin Gothic Medium" panose="020B0603020102020204" pitchFamily="34" charset="0"/>
              </a:rPr>
              <a:t>с целью более эффективного взаимодействия.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F059024-6253-4D8B-A8E2-250833C124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088" y="4005064"/>
            <a:ext cx="2952328" cy="19755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E2F5D4-9D66-40A9-8618-721F20D30D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400" t="15137" r="37401" b="20715"/>
          <a:stretch/>
        </p:blipFill>
        <p:spPr>
          <a:xfrm>
            <a:off x="3070007" y="1844824"/>
            <a:ext cx="3003986" cy="4318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58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>
            <a:cxnSpLocks/>
          </p:cNvCxnSpPr>
          <p:nvPr/>
        </p:nvCxnSpPr>
        <p:spPr>
          <a:xfrm>
            <a:off x="4499992" y="1772816"/>
            <a:ext cx="72008" cy="452431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835696" y="0"/>
            <a:ext cx="798617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+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0"/>
            <a:ext cx="56137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</a:t>
            </a:r>
            <a:endParaRPr lang="ru-RU" sz="9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576" y="2060848"/>
            <a:ext cx="374441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600" dirty="0">
                <a:latin typeface="Franklin Gothic Medium" panose="020B0603020102020204" pitchFamily="34" charset="0"/>
              </a:rPr>
              <a:t> Красочные задания-карточки </a:t>
            </a:r>
          </a:p>
          <a:p>
            <a:pPr>
              <a:buFont typeface="Wingdings" pitchFamily="2" charset="2"/>
              <a:buChar char="Ø"/>
            </a:pPr>
            <a:endParaRPr lang="ru-RU" sz="2600" dirty="0">
              <a:latin typeface="Franklin Gothic Medium" panose="020B06030201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600" dirty="0">
                <a:latin typeface="Franklin Gothic Medium" panose="020B0603020102020204" pitchFamily="34" charset="0"/>
              </a:rPr>
              <a:t> Возможность зарабатывать баллы и быть в рейтинге класса</a:t>
            </a:r>
          </a:p>
          <a:p>
            <a:pPr>
              <a:buFont typeface="Wingdings" pitchFamily="2" charset="2"/>
              <a:buChar char="Ø"/>
            </a:pPr>
            <a:endParaRPr lang="ru-RU" sz="2600" dirty="0">
              <a:latin typeface="Franklin Gothic Medium" panose="020B06030201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600" dirty="0">
                <a:latin typeface="Franklin Gothic Medium" panose="020B0603020102020204" pitchFamily="34" charset="0"/>
              </a:rPr>
              <a:t> Проведение видео-уроков на самом сайте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629672" y="2861066"/>
            <a:ext cx="375875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600" dirty="0">
                <a:latin typeface="Franklin Gothic Medium" panose="020B0603020102020204" pitchFamily="34" charset="0"/>
              </a:rPr>
              <a:t> Нестабильная работа сайта в утреннее время</a:t>
            </a:r>
            <a:endParaRPr lang="en-US" sz="2600" dirty="0">
              <a:latin typeface="Franklin Gothic Medium" panose="020B0603020102020204" pitchFamily="34" charset="0"/>
            </a:endParaRPr>
          </a:p>
          <a:p>
            <a:pPr>
              <a:buFont typeface="Wingdings" pitchFamily="2" charset="2"/>
              <a:buChar char="Ø"/>
            </a:pPr>
            <a:endParaRPr lang="ru-RU" sz="2600" dirty="0">
              <a:latin typeface="Franklin Gothic Medium" panose="020B0603020102020204" pitchFamily="34" charset="0"/>
            </a:endParaRPr>
          </a:p>
          <a:p>
            <a:pPr>
              <a:buFont typeface="Wingdings" pitchFamily="2" charset="2"/>
              <a:buChar char="Ø"/>
            </a:pPr>
            <a:endParaRPr lang="ru-RU" sz="2600" dirty="0">
              <a:latin typeface="Franklin Gothic Medium" panose="020B06030201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600" dirty="0">
                <a:latin typeface="Franklin Gothic Medium" panose="020B0603020102020204" pitchFamily="34" charset="0"/>
              </a:rPr>
              <a:t> Задания не основаны на определённом УМК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41323" y="260648"/>
            <a:ext cx="41985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>
                <a:latin typeface="Franklin Gothic Demi" panose="020B0703020102020204" pitchFamily="34" charset="0"/>
              </a:rPr>
              <a:t>Online Testpad</a:t>
            </a:r>
            <a:endParaRPr lang="ru-RU" sz="4800" dirty="0">
              <a:latin typeface="Franklin Gothic Demi" panose="020B0703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1772816"/>
            <a:ext cx="82089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Franklin Gothic Medium" panose="020B0603020102020204" pitchFamily="34" charset="0"/>
              </a:rPr>
              <a:t>Платформа для </a:t>
            </a:r>
            <a:r>
              <a:rPr lang="ru-RU" sz="3200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составления тестов с автоматической проверкой</a:t>
            </a:r>
            <a:r>
              <a:rPr lang="ru-RU" sz="3200" dirty="0">
                <a:latin typeface="Franklin Gothic Medium" panose="020B0603020102020204" pitchFamily="34" charset="0"/>
              </a:rPr>
              <a:t>.</a:t>
            </a:r>
          </a:p>
          <a:p>
            <a:pPr algn="ctr"/>
            <a:r>
              <a:rPr lang="ru-RU" sz="3200" dirty="0">
                <a:latin typeface="Franklin Gothic Medium" panose="020B0603020102020204" pitchFamily="34" charset="0"/>
              </a:rPr>
              <a:t>Имеет большое количество разнообразных </a:t>
            </a:r>
            <a:r>
              <a:rPr lang="ru-RU" sz="3200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шаблонов</a:t>
            </a:r>
            <a:r>
              <a:rPr lang="ru-RU" sz="3200" dirty="0">
                <a:latin typeface="Franklin Gothic Medium" panose="020B0603020102020204" pitchFamily="34" charset="0"/>
              </a:rPr>
              <a:t> для составления заданий.</a:t>
            </a:r>
          </a:p>
          <a:p>
            <a:pPr algn="ctr"/>
            <a:r>
              <a:rPr lang="ru-RU" sz="3200" dirty="0">
                <a:latin typeface="Franklin Gothic Medium" panose="020B0603020102020204" pitchFamily="34" charset="0"/>
              </a:rPr>
              <a:t>Нет необходимости в регистрации.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C25BEF3A-9DEF-4A5B-A3FD-8D5E7D7E90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437112"/>
            <a:ext cx="3600400" cy="1721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10C243F-8155-4678-8CCC-95D439729E7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38" t="13743" r="19288" b="5375"/>
          <a:stretch/>
        </p:blipFill>
        <p:spPr>
          <a:xfrm>
            <a:off x="683568" y="1772816"/>
            <a:ext cx="7920880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66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8590561-58AC-47BB-96EC-25AF44EFB3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26" t="13743" r="1772" b="5376"/>
          <a:stretch/>
        </p:blipFill>
        <p:spPr>
          <a:xfrm>
            <a:off x="647564" y="1772816"/>
            <a:ext cx="7956884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66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340768"/>
            <a:ext cx="7632848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800" dirty="0"/>
          </a:p>
          <a:p>
            <a:pPr algn="ctr"/>
            <a:r>
              <a:rPr lang="ru-RU" sz="2800" dirty="0">
                <a:latin typeface="Franklin Gothic Medium" panose="020B0603020102020204" pitchFamily="34" charset="0"/>
              </a:rPr>
              <a:t>Все ресурсы помогли в </a:t>
            </a:r>
            <a:r>
              <a:rPr lang="ru-RU" sz="2800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новом формате работы</a:t>
            </a:r>
            <a:r>
              <a:rPr lang="ru-RU" sz="2800" dirty="0">
                <a:latin typeface="Franklin Gothic Medium" panose="020B0603020102020204" pitchFamily="34" charset="0"/>
              </a:rPr>
              <a:t> и реализации </a:t>
            </a:r>
            <a:r>
              <a:rPr lang="ru-RU" sz="2800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принципа интерактивности </a:t>
            </a:r>
            <a:r>
              <a:rPr lang="ru-RU" sz="2800" dirty="0">
                <a:latin typeface="Franklin Gothic Medium" panose="020B0603020102020204" pitchFamily="34" charset="0"/>
              </a:rPr>
              <a:t>за счёт:</a:t>
            </a:r>
          </a:p>
          <a:p>
            <a:endParaRPr lang="ru-RU" sz="2800" dirty="0">
              <a:latin typeface="Franklin Gothic Medium" panose="020B06030201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>
                <a:latin typeface="Franklin Gothic Medium" panose="020B0603020102020204" pitchFamily="34" charset="0"/>
              </a:rPr>
              <a:t> Автопроверки</a:t>
            </a:r>
          </a:p>
          <a:p>
            <a:endParaRPr lang="ru-RU" sz="2800" dirty="0">
              <a:latin typeface="Franklin Gothic Medium" panose="020B06030201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>
                <a:latin typeface="Franklin Gothic Medium" panose="020B0603020102020204" pitchFamily="34" charset="0"/>
              </a:rPr>
              <a:t> Визуального подкрепления</a:t>
            </a:r>
          </a:p>
          <a:p>
            <a:endParaRPr lang="ru-RU" sz="2800" dirty="0">
              <a:latin typeface="Franklin Gothic Medium" panose="020B06030201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800" dirty="0">
                <a:latin typeface="Franklin Gothic Medium" panose="020B0603020102020204" pitchFamily="34" charset="0"/>
              </a:rPr>
              <a:t> Наличия многообразия интерактивных заданий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C71F43-C85E-47FB-B5A9-1D01DAC2B10F}"/>
              </a:ext>
            </a:extLst>
          </p:cNvPr>
          <p:cNvSpPr txBox="1"/>
          <p:nvPr/>
        </p:nvSpPr>
        <p:spPr>
          <a:xfrm>
            <a:off x="611560" y="1916832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latin typeface="Franklin Gothic Medium" panose="020B0603020102020204" pitchFamily="34" charset="0"/>
              </a:rPr>
              <a:t>Спасибо за внимание!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C431FD16-90E7-4D85-9234-928AD58121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722" b="94444" l="2778" r="99000">
                        <a14:foregroundMark x1="6667" y1="55556" x2="6667" y2="55556"/>
                        <a14:foregroundMark x1="2778" y1="85278" x2="2778" y2="85278"/>
                        <a14:foregroundMark x1="95111" y1="67500" x2="95111" y2="67500"/>
                        <a14:foregroundMark x1="90889" y1="15000" x2="90889" y2="15000"/>
                        <a14:foregroundMark x1="37333" y1="20417" x2="37333" y2="20417"/>
                        <a14:foregroundMark x1="99222" y1="66250" x2="99222" y2="66250"/>
                        <a14:foregroundMark x1="81889" y1="38889" x2="81889" y2="38889"/>
                        <a14:foregroundMark x1="70778" y1="40833" x2="70778" y2="40833"/>
                        <a14:foregroundMark x1="90444" y1="90417" x2="90444" y2="90417"/>
                        <a14:foregroundMark x1="43444" y1="94583" x2="43444" y2="94583"/>
                        <a14:foregroundMark x1="85667" y1="4722" x2="85667" y2="4722"/>
                        <a14:foregroundMark x1="82000" y1="38750" x2="82000" y2="3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089" y="2852936"/>
            <a:ext cx="4129853" cy="3303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23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905506"/>
            <a:ext cx="777686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Franklin Gothic Medium" panose="020B0603020102020204" pitchFamily="34" charset="0"/>
              </a:rPr>
              <a:t>Диалог</a:t>
            </a:r>
            <a:r>
              <a:rPr lang="ru-RU" sz="3200" dirty="0">
                <a:latin typeface="Franklin Gothic Medium" panose="020B0603020102020204" pitchFamily="34" charset="0"/>
              </a:rPr>
              <a:t> – </a:t>
            </a:r>
            <a:r>
              <a:rPr lang="ru-RU" sz="3200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ключевой элемент</a:t>
            </a:r>
            <a:r>
              <a:rPr lang="ru-RU" sz="3200" dirty="0">
                <a:latin typeface="Franklin Gothic Medium" panose="020B0603020102020204" pitchFamily="34" charset="0"/>
              </a:rPr>
              <a:t>, вокруг которого выстраивается целая </a:t>
            </a:r>
            <a:r>
              <a:rPr lang="ru-RU" sz="3200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система </a:t>
            </a:r>
            <a:r>
              <a:rPr lang="ru-RU" sz="3200" dirty="0">
                <a:latin typeface="Franklin Gothic Medium" panose="020B0603020102020204" pitchFamily="34" charset="0"/>
              </a:rPr>
              <a:t>методов, использующая игры, дополнительные пособия и материалы, а также презентации, программы, платформы и сайты.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C835DD7-4B3E-4CC0-8557-B9660D6E78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83940" y="4005064"/>
            <a:ext cx="2384765" cy="24199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5556" y="1844824"/>
            <a:ext cx="79928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Franklin Gothic Medium" panose="020B0603020102020204" pitchFamily="34" charset="0"/>
              </a:rPr>
              <a:t>В </a:t>
            </a:r>
            <a:r>
              <a:rPr lang="ru-RU" sz="3200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интерактивном обучении </a:t>
            </a:r>
            <a:r>
              <a:rPr lang="ru-RU" sz="3200" dirty="0">
                <a:latin typeface="Franklin Gothic Medium" panose="020B0603020102020204" pitchFamily="34" charset="0"/>
              </a:rPr>
              <a:t>каждый участник образовательного процесса </a:t>
            </a:r>
            <a:r>
              <a:rPr lang="ru-RU" sz="3200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обучает другого</a:t>
            </a:r>
            <a:r>
              <a:rPr lang="ru-RU" sz="3200" dirty="0">
                <a:latin typeface="Franklin Gothic Medium" panose="020B0603020102020204" pitchFamily="34" charset="0"/>
              </a:rPr>
              <a:t>, то есть не только ученик получает новое знание, но и педагог учится вместе с учеником в процессе диалога.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5E44160-2997-4611-8621-4E9FC2C52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192" y="4509120"/>
            <a:ext cx="1512168" cy="16033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5817" y="133756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Franklin Gothic Demi" panose="020B0703020102020204" pitchFamily="34" charset="0"/>
              </a:rPr>
              <a:t>Интерактивные образовательные </a:t>
            </a:r>
          </a:p>
          <a:p>
            <a:pPr algn="ctr"/>
            <a:r>
              <a:rPr lang="ru-RU" sz="3600" dirty="0">
                <a:latin typeface="Franklin Gothic Demi" panose="020B0703020102020204" pitchFamily="34" charset="0"/>
              </a:rPr>
              <a:t>платформы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7584" y="2060848"/>
            <a:ext cx="820891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4000" dirty="0">
                <a:latin typeface="Franklin Gothic Medium" panose="020B0603020102020204" pitchFamily="34" charset="0"/>
              </a:rPr>
              <a:t> </a:t>
            </a:r>
            <a:r>
              <a:rPr lang="en-US" sz="4000" dirty="0">
                <a:latin typeface="Franklin Gothic Medium" panose="020B0603020102020204" pitchFamily="34" charset="0"/>
              </a:rPr>
              <a:t>Skysmart</a:t>
            </a:r>
            <a:endParaRPr lang="ru-RU" sz="4000" dirty="0">
              <a:latin typeface="Franklin Gothic Medium" panose="020B0603020102020204" pitchFamily="34" charset="0"/>
            </a:endParaRPr>
          </a:p>
          <a:p>
            <a:endParaRPr lang="en-US" sz="4000" dirty="0">
              <a:latin typeface="Franklin Gothic Medium" panose="020B06030201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4000" dirty="0">
                <a:latin typeface="Franklin Gothic Medium" panose="020B0603020102020204" pitchFamily="34" charset="0"/>
              </a:rPr>
              <a:t> РЭШ </a:t>
            </a:r>
          </a:p>
          <a:p>
            <a:r>
              <a:rPr lang="ru-RU" sz="4000" dirty="0">
                <a:latin typeface="Franklin Gothic Medium" panose="020B0603020102020204" pitchFamily="34" charset="0"/>
              </a:rPr>
              <a:t>(Российская электронная школа)</a:t>
            </a:r>
          </a:p>
          <a:p>
            <a:endParaRPr lang="ru-RU" sz="4000" dirty="0">
              <a:latin typeface="Franklin Gothic Medium" panose="020B0603020102020204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4000" dirty="0">
                <a:latin typeface="Franklin Gothic Medium" panose="020B0603020102020204" pitchFamily="34" charset="0"/>
              </a:rPr>
              <a:t> Учи.ру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9872" y="260648"/>
            <a:ext cx="27265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Franklin Gothic Demi" panose="020B0703020102020204" pitchFamily="34" charset="0"/>
              </a:rPr>
              <a:t>Skysmart</a:t>
            </a:r>
            <a:endParaRPr lang="ru-RU" sz="4800" dirty="0">
              <a:latin typeface="Franklin Gothic Demi" panose="020B0703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772816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B050"/>
                </a:solidFill>
                <a:latin typeface="Franklin Gothic Medium" panose="020B0603020102020204" pitchFamily="34" charset="0"/>
              </a:rPr>
              <a:t>Интерактивные тетради </a:t>
            </a:r>
            <a:r>
              <a:rPr lang="ru-RU" sz="2400" dirty="0">
                <a:latin typeface="Franklin Gothic Medium" panose="020B0603020102020204" pitchFamily="34" charset="0"/>
              </a:rPr>
              <a:t>имеющие бесплатный доступ и лёгкий интерфейс.</a:t>
            </a:r>
          </a:p>
          <a:p>
            <a:pPr algn="ctr"/>
            <a:r>
              <a:rPr lang="ru-RU" sz="2400" dirty="0">
                <a:latin typeface="Franklin Gothic Medium" panose="020B0603020102020204" pitchFamily="34" charset="0"/>
              </a:rPr>
              <a:t>Задания на платформе основаны на материалах УМК </a:t>
            </a:r>
            <a:r>
              <a:rPr lang="en-US" sz="2400" dirty="0">
                <a:latin typeface="Franklin Gothic Medium" panose="020B0603020102020204" pitchFamily="34" charset="0"/>
              </a:rPr>
              <a:t>Spotlight</a:t>
            </a:r>
            <a:r>
              <a:rPr lang="ru-RU" sz="2400" dirty="0">
                <a:latin typeface="Franklin Gothic Medium" panose="020B0603020102020204" pitchFamily="34" charset="0"/>
              </a:rPr>
              <a:t>, </a:t>
            </a:r>
            <a:r>
              <a:rPr lang="en-US" sz="2400" dirty="0">
                <a:latin typeface="Franklin Gothic Medium" panose="020B0603020102020204" pitchFamily="34" charset="0"/>
              </a:rPr>
              <a:t>Rainbow English</a:t>
            </a:r>
            <a:r>
              <a:rPr lang="ru-RU" sz="2400" dirty="0">
                <a:latin typeface="Franklin Gothic Medium" panose="020B0603020102020204" pitchFamily="34" charset="0"/>
              </a:rPr>
              <a:t>, </a:t>
            </a:r>
            <a:r>
              <a:rPr lang="en-US" sz="2400" dirty="0">
                <a:latin typeface="Franklin Gothic Medium" panose="020B0603020102020204" pitchFamily="34" charset="0"/>
              </a:rPr>
              <a:t>Starlignt</a:t>
            </a:r>
            <a:r>
              <a:rPr lang="ru-RU" sz="2400" dirty="0">
                <a:latin typeface="Franklin Gothic Medium" panose="020B0603020102020204" pitchFamily="34" charset="0"/>
              </a:rPr>
              <a:t> и Кузовлев.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FB3D43-838A-436C-A84F-6BE8A045A0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163" t="27687" r="21651" b="29083"/>
          <a:stretch/>
        </p:blipFill>
        <p:spPr>
          <a:xfrm>
            <a:off x="2216392" y="3515525"/>
            <a:ext cx="5555989" cy="26497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FDA2AA9-548A-4473-810D-B5F1137F88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38" t="13726" r="15337" b="5291"/>
          <a:stretch/>
        </p:blipFill>
        <p:spPr>
          <a:xfrm>
            <a:off x="795851" y="1844824"/>
            <a:ext cx="7552297" cy="43204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1E30C3B-794D-44C3-B803-0F798730E122}"/>
              </a:ext>
            </a:extLst>
          </p:cNvPr>
          <p:cNvSpPr txBox="1"/>
          <p:nvPr/>
        </p:nvSpPr>
        <p:spPr>
          <a:xfrm>
            <a:off x="3563888" y="277198"/>
            <a:ext cx="27265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>
                <a:latin typeface="Franklin Gothic Demi" panose="020B0703020102020204" pitchFamily="34" charset="0"/>
              </a:rPr>
              <a:t>Skysmart</a:t>
            </a:r>
            <a:endParaRPr lang="ru-RU" sz="4800" dirty="0">
              <a:latin typeface="Franklin Gothic Demi" panose="020B07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97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42B27F6-4B89-4C71-92AF-B8765B92BF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925" t="13743" r="15718" b="6770"/>
          <a:stretch/>
        </p:blipFill>
        <p:spPr>
          <a:xfrm>
            <a:off x="1367644" y="1916832"/>
            <a:ext cx="630070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38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D0DD82A-BD10-465B-B41E-1D1928D0CA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319" t="19320" r="27006" b="24898"/>
          <a:stretch/>
        </p:blipFill>
        <p:spPr>
          <a:xfrm>
            <a:off x="827585" y="1916832"/>
            <a:ext cx="648072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36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333</Words>
  <Application>Microsoft Office PowerPoint</Application>
  <PresentationFormat>Экран (4:3)</PresentationFormat>
  <Paragraphs>76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Arial</vt:lpstr>
      <vt:lpstr>Calibri</vt:lpstr>
      <vt:lpstr>Franklin Gothic Demi</vt:lpstr>
      <vt:lpstr>Franklin Gothic Demi Cond</vt:lpstr>
      <vt:lpstr>Franklin Gothic Medium</vt:lpstr>
      <vt:lpstr>Wingdings</vt:lpstr>
      <vt:lpstr>Тема Office</vt:lpstr>
      <vt:lpstr>Специальное оформление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Логотип</dc:title>
  <dc:creator>Admin</dc:creator>
  <cp:lastModifiedBy>Юлия</cp:lastModifiedBy>
  <cp:revision>14</cp:revision>
  <dcterms:created xsi:type="dcterms:W3CDTF">2011-12-13T19:04:59Z</dcterms:created>
  <dcterms:modified xsi:type="dcterms:W3CDTF">2020-08-30T18:05:27Z</dcterms:modified>
</cp:coreProperties>
</file>